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2E7EE58-FAC3-40D5-A5B0-EFF7D5BA2073}" type="datetimeFigureOut">
              <a:rPr lang="en-US" smtClean="0"/>
              <a:pPr/>
              <a:t>12/12/2019</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808127E7-9E28-452A-BFA7-E2DADD3889BA}"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2E7EE58-FAC3-40D5-A5B0-EFF7D5BA2073}" type="datetimeFigureOut">
              <a:rPr lang="en-US" smtClean="0"/>
              <a:pPr/>
              <a:t>12/12/2019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08127E7-9E28-452A-BFA7-E2DADD3889B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2E7EE58-FAC3-40D5-A5B0-EFF7D5BA2073}" type="datetimeFigureOut">
              <a:rPr lang="en-US" smtClean="0"/>
              <a:pPr/>
              <a:t>12/12/2019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08127E7-9E28-452A-BFA7-E2DADD3889B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2E7EE58-FAC3-40D5-A5B0-EFF7D5BA2073}" type="datetimeFigureOut">
              <a:rPr lang="en-US" smtClean="0"/>
              <a:pPr/>
              <a:t>12/12/2019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08127E7-9E28-452A-BFA7-E2DADD3889B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2E7EE58-FAC3-40D5-A5B0-EFF7D5BA2073}" type="datetimeFigureOut">
              <a:rPr lang="en-US" smtClean="0"/>
              <a:pPr/>
              <a:t>12/12/2019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08127E7-9E28-452A-BFA7-E2DADD3889BA}"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2E7EE58-FAC3-40D5-A5B0-EFF7D5BA2073}" type="datetimeFigureOut">
              <a:rPr lang="en-US" smtClean="0"/>
              <a:pPr/>
              <a:t>12/12/2019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08127E7-9E28-452A-BFA7-E2DADD3889B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2E7EE58-FAC3-40D5-A5B0-EFF7D5BA2073}" type="datetimeFigureOut">
              <a:rPr lang="en-US" smtClean="0"/>
              <a:pPr/>
              <a:t>12/12/2019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08127E7-9E28-452A-BFA7-E2DADD3889B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2E7EE58-FAC3-40D5-A5B0-EFF7D5BA2073}" type="datetimeFigureOut">
              <a:rPr lang="en-US" smtClean="0"/>
              <a:pPr/>
              <a:t>12/12/2019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08127E7-9E28-452A-BFA7-E2DADD3889B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2E7EE58-FAC3-40D5-A5B0-EFF7D5BA2073}" type="datetimeFigureOut">
              <a:rPr lang="en-US" smtClean="0"/>
              <a:pPr/>
              <a:t>12/12/2019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08127E7-9E28-452A-BFA7-E2DADD3889BA}"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2E7EE58-FAC3-40D5-A5B0-EFF7D5BA2073}" type="datetimeFigureOut">
              <a:rPr lang="en-US" smtClean="0"/>
              <a:pPr/>
              <a:t>12/12/2019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08127E7-9E28-452A-BFA7-E2DADD3889B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2E7EE58-FAC3-40D5-A5B0-EFF7D5BA2073}" type="datetimeFigureOut">
              <a:rPr lang="en-US" smtClean="0"/>
              <a:pPr/>
              <a:t>12/12/2019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08127E7-9E28-452A-BFA7-E2DADD3889BA}"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2E7EE58-FAC3-40D5-A5B0-EFF7D5BA2073}" type="datetimeFigureOut">
              <a:rPr lang="en-US" smtClean="0"/>
              <a:pPr/>
              <a:t>12/12/2019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08127E7-9E28-452A-BFA7-E2DADD3889BA}"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228600"/>
            <a:ext cx="7406640" cy="2971800"/>
          </a:xfrm>
        </p:spPr>
        <p:txBody>
          <a:bodyPr>
            <a:normAutofit fontScale="90000"/>
          </a:bodyPr>
          <a:lstStyle/>
          <a:p>
            <a:pPr algn="ctr"/>
            <a:r>
              <a:rPr lang="en-US" sz="4000" b="1" spc="-300" dirty="0" smtClean="0">
                <a:solidFill>
                  <a:srgbClr val="00B050"/>
                </a:solidFill>
                <a:latin typeface="Times New Roman" pitchFamily="18" charset="0"/>
                <a:cs typeface="Times New Roman" pitchFamily="18" charset="0"/>
              </a:rPr>
              <a:t>The Role of Teachers  in Classroom Management </a:t>
            </a:r>
            <a:r>
              <a:rPr lang="en-US" sz="3600" b="1" spc="-300" dirty="0" smtClean="0">
                <a:solidFill>
                  <a:srgbClr val="00B050"/>
                </a:solidFill>
                <a:latin typeface="Arial Black" pitchFamily="34" charset="0"/>
              </a:rPr>
              <a:t/>
            </a:r>
            <a:br>
              <a:rPr lang="en-US" sz="3600" b="1" spc="-300" dirty="0" smtClean="0">
                <a:solidFill>
                  <a:srgbClr val="00B050"/>
                </a:solidFill>
                <a:latin typeface="Arial Black" pitchFamily="34" charset="0"/>
              </a:rPr>
            </a:br>
            <a:r>
              <a:rPr lang="en-US" sz="4900" b="1" spc="-300" dirty="0" smtClean="0">
                <a:solidFill>
                  <a:srgbClr val="00B050"/>
                </a:solidFill>
                <a:latin typeface="Arial Black" pitchFamily="34" charset="0"/>
              </a:rPr>
              <a:t/>
            </a:r>
            <a:br>
              <a:rPr lang="en-US" sz="4900" b="1" spc="-300" dirty="0" smtClean="0">
                <a:solidFill>
                  <a:srgbClr val="00B050"/>
                </a:solidFill>
                <a:latin typeface="Arial Black" pitchFamily="34" charset="0"/>
              </a:rPr>
            </a:br>
            <a:r>
              <a:rPr lang="en-US" sz="3100" b="1" spc="-300" dirty="0" smtClean="0">
                <a:solidFill>
                  <a:srgbClr val="00B050"/>
                </a:solidFill>
                <a:latin typeface="Arial Black" pitchFamily="34" charset="0"/>
              </a:rPr>
              <a:t>27.02.2018</a:t>
            </a:r>
            <a:r>
              <a:rPr lang="en-US" dirty="0" smtClean="0"/>
              <a:t/>
            </a:r>
            <a:br>
              <a:rPr lang="en-US" dirty="0" smtClean="0"/>
            </a:br>
            <a:endParaRPr lang="en-US" dirty="0"/>
          </a:p>
        </p:txBody>
      </p:sp>
      <p:sp>
        <p:nvSpPr>
          <p:cNvPr id="3" name="Subtitle 2"/>
          <p:cNvSpPr>
            <a:spLocks noGrp="1"/>
          </p:cNvSpPr>
          <p:nvPr>
            <p:ph type="subTitle" idx="1"/>
          </p:nvPr>
        </p:nvSpPr>
        <p:spPr>
          <a:xfrm>
            <a:off x="1432560" y="3124200"/>
            <a:ext cx="7406640" cy="3429000"/>
          </a:xfrm>
        </p:spPr>
        <p:txBody>
          <a:bodyPr>
            <a:normAutofit/>
          </a:bodyPr>
          <a:lstStyle/>
          <a:p>
            <a:pPr algn="r"/>
            <a:r>
              <a:rPr lang="en-US" b="1" i="1" dirty="0" err="1" smtClean="0">
                <a:solidFill>
                  <a:srgbClr val="FF0000"/>
                </a:solidFill>
              </a:rPr>
              <a:t>Mr.K.K.Biswal</a:t>
            </a:r>
            <a:r>
              <a:rPr lang="en-US" b="1" i="1" dirty="0" smtClean="0">
                <a:solidFill>
                  <a:srgbClr val="FF0000"/>
                </a:solidFill>
              </a:rPr>
              <a:t> </a:t>
            </a:r>
          </a:p>
          <a:p>
            <a:pPr algn="r"/>
            <a:r>
              <a:rPr lang="en-US" b="1" i="1" dirty="0" smtClean="0">
                <a:solidFill>
                  <a:srgbClr val="FF0000"/>
                </a:solidFill>
              </a:rPr>
              <a:t>Asst. Professor</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228601"/>
            <a:ext cx="7924800" cy="5878532"/>
          </a:xfrm>
          <a:prstGeom prst="rect">
            <a:avLst/>
          </a:prstGeom>
        </p:spPr>
        <p:txBody>
          <a:bodyPr wrap="square">
            <a:spAutoFit/>
          </a:bodyPr>
          <a:lstStyle/>
          <a:p>
            <a:pPr algn="just"/>
            <a:r>
              <a:rPr lang="en-US" sz="2600"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     </a:t>
            </a:r>
            <a:r>
              <a:rPr lang="en-US" sz="1400" dirty="0" smtClean="0">
                <a:solidFill>
                  <a:srgbClr val="0070C0"/>
                </a:solidFill>
                <a:latin typeface="Times New Roman" pitchFamily="18" charset="0"/>
                <a:cs typeface="Times New Roman" pitchFamily="18" charset="0"/>
              </a:rPr>
              <a:t>Teaching </a:t>
            </a:r>
            <a:r>
              <a:rPr lang="en-US" sz="1400" dirty="0" smtClean="0">
                <a:solidFill>
                  <a:srgbClr val="0070C0"/>
                </a:solidFill>
                <a:latin typeface="Times New Roman" pitchFamily="18" charset="0"/>
                <a:cs typeface="Times New Roman" pitchFamily="18" charset="0"/>
              </a:rPr>
              <a:t>is a </a:t>
            </a:r>
            <a:r>
              <a:rPr lang="en-US" sz="1400" b="1" dirty="0" smtClean="0">
                <a:solidFill>
                  <a:srgbClr val="0070C0"/>
                </a:solidFill>
                <a:latin typeface="Times New Roman" pitchFamily="18" charset="0"/>
                <a:cs typeface="Times New Roman" pitchFamily="18" charset="0"/>
              </a:rPr>
              <a:t>complex activity. </a:t>
            </a:r>
            <a:r>
              <a:rPr lang="en-US" sz="1400" dirty="0" smtClean="0">
                <a:solidFill>
                  <a:srgbClr val="0070C0"/>
                </a:solidFill>
                <a:latin typeface="Times New Roman" pitchFamily="18" charset="0"/>
                <a:cs typeface="Times New Roman" pitchFamily="18" charset="0"/>
              </a:rPr>
              <a:t>It is a </a:t>
            </a:r>
            <a:r>
              <a:rPr lang="en-US" sz="1400" dirty="0" smtClean="0">
                <a:solidFill>
                  <a:srgbClr val="00B050"/>
                </a:solidFill>
                <a:latin typeface="Times New Roman" pitchFamily="18" charset="0"/>
                <a:cs typeface="Times New Roman" pitchFamily="18" charset="0"/>
              </a:rPr>
              <a:t>continuous process</a:t>
            </a:r>
            <a:r>
              <a:rPr lang="en-US" sz="1400" dirty="0" smtClean="0">
                <a:solidFill>
                  <a:srgbClr val="0070C0"/>
                </a:solidFill>
                <a:latin typeface="Times New Roman" pitchFamily="18" charset="0"/>
                <a:cs typeface="Times New Roman" pitchFamily="18" charset="0"/>
              </a:rPr>
              <a:t>. The environment provided to students is constituted by the content, the teacher who organizes and provides specific learning experiences, different way and means of providing learning experiences and the educational institutions setting. </a:t>
            </a:r>
          </a:p>
          <a:p>
            <a:pPr algn="just"/>
            <a:r>
              <a:rPr lang="en-US"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Teaching </a:t>
            </a:r>
            <a:r>
              <a:rPr lang="en-US" sz="1400" dirty="0">
                <a:latin typeface="Times New Roman" pitchFamily="18" charset="0"/>
                <a:cs typeface="Times New Roman" pitchFamily="18" charset="0"/>
              </a:rPr>
              <a:t>is viewed a </a:t>
            </a:r>
            <a:r>
              <a:rPr lang="en-US" sz="1400" b="1" dirty="0">
                <a:solidFill>
                  <a:srgbClr val="C00000"/>
                </a:solidFill>
                <a:latin typeface="Times New Roman" pitchFamily="18" charset="0"/>
                <a:cs typeface="Times New Roman" pitchFamily="18" charset="0"/>
              </a:rPr>
              <a:t>tremendous change in the way of understanding</a:t>
            </a:r>
            <a:r>
              <a:rPr lang="en-US" sz="1400" dirty="0">
                <a:latin typeface="Times New Roman" pitchFamily="18" charset="0"/>
                <a:cs typeface="Times New Roman" pitchFamily="18" charset="0"/>
              </a:rPr>
              <a:t> </a:t>
            </a:r>
            <a:r>
              <a:rPr lang="en-US" sz="1400" dirty="0" smtClean="0">
                <a:latin typeface="Times New Roman" pitchFamily="18" charset="0"/>
                <a:cs typeface="Times New Roman" pitchFamily="18" charset="0"/>
              </a:rPr>
              <a:t>learning-teaching </a:t>
            </a:r>
            <a:r>
              <a:rPr lang="en-US" sz="1400" dirty="0">
                <a:latin typeface="Times New Roman" pitchFamily="18" charset="0"/>
                <a:cs typeface="Times New Roman" pitchFamily="18" charset="0"/>
              </a:rPr>
              <a:t>and a teacher’s roles in classroom</a:t>
            </a:r>
            <a:r>
              <a:rPr lang="en-US" sz="1400" dirty="0" smtClean="0">
                <a:latin typeface="Times New Roman" pitchFamily="18" charset="0"/>
                <a:cs typeface="Times New Roman" pitchFamily="18" charset="0"/>
              </a:rPr>
              <a:t>.</a:t>
            </a:r>
          </a:p>
          <a:p>
            <a:pPr algn="just"/>
            <a:r>
              <a:rPr lang="en-US" sz="1400" dirty="0" smtClean="0">
                <a:solidFill>
                  <a:srgbClr val="FF0000"/>
                </a:solidFill>
                <a:latin typeface="Times New Roman" pitchFamily="18" charset="0"/>
                <a:cs typeface="Times New Roman" pitchFamily="18" charset="0"/>
              </a:rPr>
              <a:t>             A </a:t>
            </a:r>
            <a:r>
              <a:rPr lang="en-US" sz="1400" dirty="0">
                <a:solidFill>
                  <a:srgbClr val="FF0000"/>
                </a:solidFill>
                <a:latin typeface="Times New Roman" pitchFamily="18" charset="0"/>
                <a:cs typeface="Times New Roman" pitchFamily="18" charset="0"/>
              </a:rPr>
              <a:t>teacher acts as a </a:t>
            </a:r>
            <a:r>
              <a:rPr lang="en-US" sz="1400" b="1" dirty="0">
                <a:solidFill>
                  <a:srgbClr val="00B0F0"/>
                </a:solidFill>
                <a:latin typeface="Times New Roman" pitchFamily="18" charset="0"/>
                <a:cs typeface="Times New Roman" pitchFamily="18" charset="0"/>
              </a:rPr>
              <a:t>friend, philosopher and a guide </a:t>
            </a:r>
            <a:r>
              <a:rPr lang="en-US" sz="1400" dirty="0">
                <a:solidFill>
                  <a:srgbClr val="FF0000"/>
                </a:solidFill>
                <a:latin typeface="Times New Roman" pitchFamily="18" charset="0"/>
                <a:cs typeface="Times New Roman" pitchFamily="18" charset="0"/>
              </a:rPr>
              <a:t>to the students. He must know the growth and development of the students and his requirements at all educational level</a:t>
            </a:r>
            <a:r>
              <a:rPr lang="en-US" sz="1400" dirty="0" smtClean="0">
                <a:solidFill>
                  <a:srgbClr val="FF0000"/>
                </a:solidFill>
                <a:latin typeface="Times New Roman" pitchFamily="18" charset="0"/>
                <a:cs typeface="Times New Roman" pitchFamily="18" charset="0"/>
              </a:rPr>
              <a:t>.</a:t>
            </a:r>
          </a:p>
          <a:p>
            <a:pPr algn="just"/>
            <a:r>
              <a:rPr lang="en-US" sz="1400" dirty="0">
                <a:solidFill>
                  <a:srgbClr val="00B050"/>
                </a:solidFill>
                <a:latin typeface="Times New Roman" pitchFamily="18" charset="0"/>
                <a:cs typeface="Times New Roman" pitchFamily="18" charset="0"/>
              </a:rPr>
              <a:t> </a:t>
            </a:r>
            <a:r>
              <a:rPr lang="en-US" sz="1400" dirty="0" smtClean="0">
                <a:solidFill>
                  <a:srgbClr val="00B050"/>
                </a:solidFill>
                <a:latin typeface="Times New Roman" pitchFamily="18" charset="0"/>
                <a:cs typeface="Times New Roman" pitchFamily="18" charset="0"/>
              </a:rPr>
              <a:t>           </a:t>
            </a:r>
            <a:r>
              <a:rPr lang="en-US" sz="1400" dirty="0" smtClean="0">
                <a:solidFill>
                  <a:srgbClr val="00B050"/>
                </a:solidFill>
                <a:latin typeface="Times New Roman" pitchFamily="18" charset="0"/>
                <a:cs typeface="Times New Roman" pitchFamily="18" charset="0"/>
              </a:rPr>
              <a:t>Teacher </a:t>
            </a:r>
            <a:r>
              <a:rPr lang="en-US" sz="1400" dirty="0">
                <a:solidFill>
                  <a:srgbClr val="00B050"/>
                </a:solidFill>
                <a:latin typeface="Times New Roman" pitchFamily="18" charset="0"/>
                <a:cs typeface="Times New Roman" pitchFamily="18" charset="0"/>
              </a:rPr>
              <a:t>role is a set of connected </a:t>
            </a:r>
            <a:r>
              <a:rPr lang="en-US" sz="1400" b="1" dirty="0">
                <a:solidFill>
                  <a:srgbClr val="002060"/>
                </a:solidFill>
                <a:latin typeface="Times New Roman" pitchFamily="18" charset="0"/>
                <a:cs typeface="Times New Roman" pitchFamily="18" charset="0"/>
              </a:rPr>
              <a:t>behaviors, rights, obligations, beliefs, and norms as conceptualized </a:t>
            </a:r>
            <a:r>
              <a:rPr lang="en-US" sz="1400" dirty="0">
                <a:solidFill>
                  <a:srgbClr val="00B050"/>
                </a:solidFill>
                <a:latin typeface="Times New Roman" pitchFamily="18" charset="0"/>
                <a:cs typeface="Times New Roman" pitchFamily="18" charset="0"/>
              </a:rPr>
              <a:t>by people in a social situation. </a:t>
            </a:r>
            <a:endParaRPr lang="en-US" sz="1400" dirty="0" smtClean="0">
              <a:solidFill>
                <a:srgbClr val="00B050"/>
              </a:solidFill>
              <a:latin typeface="Times New Roman" pitchFamily="18" charset="0"/>
              <a:cs typeface="Times New Roman" pitchFamily="18" charset="0"/>
            </a:endParaRPr>
          </a:p>
          <a:p>
            <a:pPr algn="just">
              <a:buFont typeface="Arial" pitchFamily="34" charset="0"/>
              <a:buChar char="•"/>
            </a:pPr>
            <a:endParaRPr lang="en-US" sz="1400" dirty="0" smtClean="0">
              <a:solidFill>
                <a:srgbClr val="00B050"/>
              </a:solidFill>
              <a:latin typeface="Times New Roman" pitchFamily="18" charset="0"/>
              <a:cs typeface="Times New Roman" pitchFamily="18" charset="0"/>
            </a:endParaRPr>
          </a:p>
          <a:p>
            <a:pPr algn="just">
              <a:buFont typeface="Arial" pitchFamily="34" charset="0"/>
              <a:buChar char="•"/>
            </a:pPr>
            <a:endParaRPr lang="en-US" sz="1400" dirty="0" smtClean="0">
              <a:solidFill>
                <a:srgbClr val="00B050"/>
              </a:solidFill>
              <a:latin typeface="Times New Roman" pitchFamily="18" charset="0"/>
              <a:cs typeface="Times New Roman" pitchFamily="18" charset="0"/>
            </a:endParaRPr>
          </a:p>
          <a:p>
            <a:pPr algn="just"/>
            <a:r>
              <a:rPr lang="en-US" sz="1600" b="1" dirty="0" smtClean="0">
                <a:solidFill>
                  <a:srgbClr val="FF0000"/>
                </a:solidFill>
                <a:latin typeface="Times New Roman" pitchFamily="18" charset="0"/>
                <a:cs typeface="Times New Roman" pitchFamily="18" charset="0"/>
              </a:rPr>
              <a:t>Some </a:t>
            </a:r>
            <a:r>
              <a:rPr lang="en-US" sz="1600" b="1" dirty="0" smtClean="0">
                <a:solidFill>
                  <a:srgbClr val="FF0000"/>
                </a:solidFill>
                <a:latin typeface="Times New Roman" pitchFamily="18" charset="0"/>
                <a:cs typeface="Times New Roman" pitchFamily="18" charset="0"/>
              </a:rPr>
              <a:t>of the Main Components of Classroom Management</a:t>
            </a:r>
            <a:r>
              <a:rPr lang="en-US" sz="1600" b="1" dirty="0" smtClean="0">
                <a:solidFill>
                  <a:srgbClr val="FF0000"/>
                </a:solidFill>
                <a:latin typeface="Times New Roman" pitchFamily="18" charset="0"/>
                <a:cs typeface="Times New Roman" pitchFamily="18" charset="0"/>
              </a:rPr>
              <a:t>:</a:t>
            </a:r>
          </a:p>
          <a:p>
            <a:pPr algn="just">
              <a:buFont typeface="Arial" pitchFamily="34" charset="0"/>
              <a:buChar char="•"/>
            </a:pPr>
            <a:endParaRPr lang="en-US" sz="1400" dirty="0" smtClean="0">
              <a:solidFill>
                <a:srgbClr val="00B050"/>
              </a:solidFill>
              <a:latin typeface="Times New Roman" pitchFamily="18" charset="0"/>
              <a:cs typeface="Times New Roman" pitchFamily="18" charset="0"/>
            </a:endParaRPr>
          </a:p>
          <a:p>
            <a:pPr algn="just">
              <a:buFont typeface="Arial" pitchFamily="34" charset="0"/>
              <a:buChar char="•"/>
            </a:pPr>
            <a:endParaRPr lang="en-US" sz="1400" dirty="0" smtClean="0">
              <a:solidFill>
                <a:srgbClr val="00B050"/>
              </a:solidFill>
              <a:latin typeface="Times New Roman" pitchFamily="18" charset="0"/>
              <a:cs typeface="Times New Roman" pitchFamily="18" charset="0"/>
            </a:endParaRPr>
          </a:p>
          <a:p>
            <a:pPr>
              <a:buNone/>
            </a:pPr>
            <a:r>
              <a:rPr lang="en-US" sz="1400" b="1" dirty="0" smtClean="0">
                <a:solidFill>
                  <a:srgbClr val="002060"/>
                </a:solidFill>
              </a:rPr>
              <a:t>                                     (</a:t>
            </a:r>
            <a:r>
              <a:rPr lang="en-US" sz="1400" b="1" dirty="0" err="1" smtClean="0">
                <a:solidFill>
                  <a:srgbClr val="002060"/>
                </a:solidFill>
                <a:latin typeface="Times New Roman" pitchFamily="18" charset="0"/>
                <a:cs typeface="Times New Roman" pitchFamily="18" charset="0"/>
              </a:rPr>
              <a:t>i</a:t>
            </a:r>
            <a:r>
              <a:rPr lang="en-US" sz="1400" b="1" dirty="0" smtClean="0">
                <a:solidFill>
                  <a:srgbClr val="002060"/>
                </a:solidFill>
                <a:latin typeface="Times New Roman" pitchFamily="18" charset="0"/>
                <a:cs typeface="Times New Roman" pitchFamily="18" charset="0"/>
              </a:rPr>
              <a:t>) Positive and cooperative attitude on students:</a:t>
            </a:r>
          </a:p>
          <a:p>
            <a:pPr>
              <a:buNone/>
            </a:pPr>
            <a:r>
              <a:rPr lang="en-US" sz="1400" b="1" dirty="0" smtClean="0">
                <a:solidFill>
                  <a:srgbClr val="00B050"/>
                </a:solidFill>
                <a:latin typeface="Times New Roman" pitchFamily="18" charset="0"/>
                <a:cs typeface="Times New Roman" pitchFamily="18" charset="0"/>
              </a:rPr>
              <a:t>		(ii) Personal attributes of a teacher</a:t>
            </a:r>
            <a:r>
              <a:rPr lang="en-US" sz="1400" b="1" dirty="0" smtClean="0">
                <a:solidFill>
                  <a:srgbClr val="00B050"/>
                </a:solidFill>
                <a:latin typeface="Times New Roman" pitchFamily="18" charset="0"/>
                <a:cs typeface="Times New Roman" pitchFamily="18" charset="0"/>
              </a:rPr>
              <a:t>:</a:t>
            </a:r>
            <a:endParaRPr lang="en-US" sz="1400" dirty="0" smtClean="0">
              <a:solidFill>
                <a:srgbClr val="00B050"/>
              </a:solidFill>
              <a:latin typeface="Times New Roman" pitchFamily="18" charset="0"/>
              <a:cs typeface="Times New Roman" pitchFamily="18" charset="0"/>
            </a:endParaRPr>
          </a:p>
          <a:p>
            <a:r>
              <a:rPr lang="en-US" sz="1400" b="1" dirty="0" smtClean="0">
                <a:latin typeface="Times New Roman" pitchFamily="18" charset="0"/>
                <a:cs typeface="Times New Roman" pitchFamily="18" charset="0"/>
              </a:rPr>
              <a:t>                                       ( </a:t>
            </a:r>
            <a:r>
              <a:rPr lang="en-US" sz="1400" b="1" dirty="0" smtClean="0">
                <a:latin typeface="Times New Roman" pitchFamily="18" charset="0"/>
                <a:cs typeface="Times New Roman" pitchFamily="18" charset="0"/>
              </a:rPr>
              <a:t>iii) Reinforcement:</a:t>
            </a:r>
          </a:p>
          <a:p>
            <a:r>
              <a:rPr lang="en-US" sz="1400" b="1" dirty="0" smtClean="0">
                <a:solidFill>
                  <a:srgbClr val="00B050"/>
                </a:solidFill>
                <a:latin typeface="Times New Roman" pitchFamily="18" charset="0"/>
                <a:cs typeface="Times New Roman" pitchFamily="18" charset="0"/>
              </a:rPr>
              <a:t>	  </a:t>
            </a:r>
            <a:r>
              <a:rPr lang="en-US" sz="1400" b="1" dirty="0" smtClean="0">
                <a:solidFill>
                  <a:srgbClr val="00B050"/>
                </a:solidFill>
                <a:latin typeface="Times New Roman" pitchFamily="18" charset="0"/>
                <a:cs typeface="Times New Roman" pitchFamily="18" charset="0"/>
              </a:rPr>
              <a:t>                  </a:t>
            </a:r>
            <a:r>
              <a:rPr lang="en-US" sz="1400" b="1" dirty="0" smtClean="0">
                <a:solidFill>
                  <a:srgbClr val="00B050"/>
                </a:solidFill>
                <a:latin typeface="Times New Roman" pitchFamily="18" charset="0"/>
                <a:cs typeface="Times New Roman" pitchFamily="18" charset="0"/>
              </a:rPr>
              <a:t>(iv) Classroom climate:</a:t>
            </a:r>
          </a:p>
          <a:p>
            <a:r>
              <a:rPr lang="en-US" sz="1400" b="1" dirty="0" smtClean="0">
                <a:solidFill>
                  <a:srgbClr val="00B0F0"/>
                </a:solidFill>
                <a:latin typeface="Times New Roman" pitchFamily="18" charset="0"/>
                <a:cs typeface="Times New Roman" pitchFamily="18" charset="0"/>
              </a:rPr>
              <a:t>                  </a:t>
            </a:r>
            <a:r>
              <a:rPr lang="en-US" sz="1400" b="1" dirty="0" smtClean="0">
                <a:solidFill>
                  <a:srgbClr val="00B0F0"/>
                </a:solidFill>
                <a:latin typeface="Times New Roman" pitchFamily="18" charset="0"/>
                <a:cs typeface="Times New Roman" pitchFamily="18" charset="0"/>
              </a:rPr>
              <a:t>                       </a:t>
            </a:r>
            <a:r>
              <a:rPr lang="en-US" sz="1400" b="1" dirty="0" smtClean="0">
                <a:solidFill>
                  <a:srgbClr val="00B0F0"/>
                </a:solidFill>
                <a:latin typeface="Times New Roman" pitchFamily="18" charset="0"/>
                <a:cs typeface="Times New Roman" pitchFamily="18" charset="0"/>
              </a:rPr>
              <a:t>(v) Rules and Discipline</a:t>
            </a:r>
            <a:endParaRPr lang="en-US" sz="1400" dirty="0" smtClean="0">
              <a:solidFill>
                <a:srgbClr val="00B050"/>
              </a:solidFill>
              <a:latin typeface="Times New Roman" pitchFamily="18" charset="0"/>
              <a:cs typeface="Times New Roman" pitchFamily="18" charset="0"/>
            </a:endParaRPr>
          </a:p>
          <a:p>
            <a:pPr algn="just">
              <a:buFont typeface="Arial" pitchFamily="34" charset="0"/>
              <a:buChar char="•"/>
            </a:pPr>
            <a:endParaRPr lang="en-US" sz="1400" dirty="0" smtClean="0">
              <a:solidFill>
                <a:srgbClr val="00B050"/>
              </a:solidFill>
              <a:latin typeface="Times New Roman" pitchFamily="18" charset="0"/>
              <a:cs typeface="Times New Roman" pitchFamily="18" charset="0"/>
            </a:endParaRPr>
          </a:p>
          <a:p>
            <a:pPr algn="just">
              <a:buFont typeface="Arial" pitchFamily="34" charset="0"/>
              <a:buChar char="•"/>
            </a:pPr>
            <a:endParaRPr lang="en-US" sz="1400" dirty="0" smtClean="0">
              <a:solidFill>
                <a:srgbClr val="00B050"/>
              </a:solidFill>
              <a:latin typeface="Times New Roman" pitchFamily="18" charset="0"/>
              <a:cs typeface="Times New Roman" pitchFamily="18" charset="0"/>
            </a:endParaRPr>
          </a:p>
          <a:p>
            <a:pPr algn="just">
              <a:buFont typeface="Arial" pitchFamily="34" charset="0"/>
              <a:buChar char="•"/>
            </a:pPr>
            <a:endParaRPr lang="en-US" sz="1400" dirty="0" smtClean="0">
              <a:solidFill>
                <a:srgbClr val="00B050"/>
              </a:solidFill>
              <a:latin typeface="Times New Roman" pitchFamily="18" charset="0"/>
              <a:cs typeface="Times New Roman" pitchFamily="18" charset="0"/>
            </a:endParaRPr>
          </a:p>
          <a:p>
            <a:pPr algn="just">
              <a:buFont typeface="Arial" pitchFamily="34" charset="0"/>
              <a:buChar char="•"/>
            </a:pPr>
            <a:endParaRPr lang="en-US" sz="1400" dirty="0" smtClean="0">
              <a:solidFill>
                <a:srgbClr val="00B050"/>
              </a:solidFill>
              <a:latin typeface="Times New Roman" pitchFamily="18" charset="0"/>
              <a:cs typeface="Times New Roman" pitchFamily="18" charset="0"/>
            </a:endParaRPr>
          </a:p>
          <a:p>
            <a:pPr algn="just">
              <a:buFont typeface="Arial" pitchFamily="34" charset="0"/>
              <a:buChar char="•"/>
            </a:pPr>
            <a:endParaRPr lang="en-US" sz="1400" dirty="0" smtClean="0">
              <a:solidFill>
                <a:srgbClr val="00B050"/>
              </a:solidFill>
              <a:latin typeface="Times New Roman" pitchFamily="18" charset="0"/>
              <a:cs typeface="Times New Roman" pitchFamily="18" charset="0"/>
            </a:endParaRPr>
          </a:p>
          <a:p>
            <a:pPr algn="just">
              <a:buFont typeface="Arial" pitchFamily="34" charset="0"/>
              <a:buChar char="•"/>
            </a:pPr>
            <a:endParaRPr lang="en-US" sz="1400" dirty="0" smtClean="0">
              <a:solidFill>
                <a:srgbClr val="00B050"/>
              </a:solidFill>
              <a:latin typeface="Times New Roman" pitchFamily="18" charset="0"/>
              <a:cs typeface="Times New Roman" pitchFamily="18" charset="0"/>
            </a:endParaRPr>
          </a:p>
          <a:p>
            <a:pPr algn="just">
              <a:buFont typeface="Arial" pitchFamily="34" charset="0"/>
              <a:buChar char="•"/>
            </a:pPr>
            <a:endParaRPr lang="en-US" sz="1400"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216</TotalTime>
  <Words>160</Words>
  <Application>Microsoft Office PowerPoint</Application>
  <PresentationFormat>On-screen Show (4:3)</PresentationFormat>
  <Paragraphs>22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Solstice</vt:lpstr>
      <vt:lpstr>The Role of Teachers  in Classroom Management   27.02.2018 </vt:lpstr>
      <vt:lpstr>Slide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the Teachers in the 21st Century Classrooms</dc:title>
  <dc:creator>User</dc:creator>
  <cp:lastModifiedBy>Oltuser</cp:lastModifiedBy>
  <cp:revision>35</cp:revision>
  <dcterms:created xsi:type="dcterms:W3CDTF">2018-12-11T17:32:30Z</dcterms:created>
  <dcterms:modified xsi:type="dcterms:W3CDTF">2019-12-12T13:33:36Z</dcterms:modified>
</cp:coreProperties>
</file>